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9"/>
  </p:notesMasterIdLst>
  <p:sldIdLst>
    <p:sldId id="256" r:id="rId5"/>
    <p:sldId id="257" r:id="rId6"/>
    <p:sldId id="315" r:id="rId7"/>
    <p:sldId id="258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6" r:id="rId1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5E75"/>
    <a:srgbClr val="0000FF"/>
    <a:srgbClr val="9966FF"/>
    <a:srgbClr val="6600FF"/>
    <a:srgbClr val="FF7C8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88" autoAdjust="0"/>
    <p:restoredTop sz="88958" autoAdjust="0"/>
  </p:normalViewPr>
  <p:slideViewPr>
    <p:cSldViewPr snapToGrid="0">
      <p:cViewPr varScale="1">
        <p:scale>
          <a:sx n="62" d="100"/>
          <a:sy n="62" d="100"/>
        </p:scale>
        <p:origin x="200" y="1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383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901AE8-3C9B-4D35-9B17-E19E761C8CDE}" type="datetimeFigureOut">
              <a:rPr lang="it-IT" smtClean="0"/>
              <a:pPr/>
              <a:t>18/04/2026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680DE2-0634-4E81-A7B9-89CF27DC3CB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680DE2-0634-4E81-A7B9-89CF27DC3CBA}" type="slidenum">
              <a:rPr lang="it-IT" smtClean="0"/>
              <a:pPr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82668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5802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Policromia, grafic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9F8B0DE3-3342-06F5-5792-F9EEE6814B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85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line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24A4694F-BCFF-4C5E-9B7F-063CCA3D1EF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60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AF486F5-149E-A65E-FB6C-A5E18B112E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786"/>
            <a:ext cx="12192000" cy="685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500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6EC98-EC85-4778-4BE5-33B50A989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6EB6A455-A81F-92C7-6482-974E427AD2B5}"/>
              </a:ext>
            </a:extLst>
          </p:cNvPr>
          <p:cNvSpPr txBox="1">
            <a:spLocks/>
          </p:cNvSpPr>
          <p:nvPr/>
        </p:nvSpPr>
        <p:spPr>
          <a:xfrm>
            <a:off x="562536" y="1178151"/>
            <a:ext cx="11066929" cy="662781"/>
          </a:xfrm>
          <a:prstGeom prst="rect">
            <a:avLst/>
          </a:prstGeom>
        </p:spPr>
        <p:txBody>
          <a:bodyPr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Atezolizumab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-Bevacizumab: biomarker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kinetics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by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response</a:t>
            </a:r>
            <a:endParaRPr lang="it-IT" sz="3600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4DFF6887-A758-6988-D312-9FA5CA0D83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5312"/>
          <a:stretch>
            <a:fillRect/>
          </a:stretch>
        </p:blipFill>
        <p:spPr>
          <a:xfrm>
            <a:off x="737446" y="1840932"/>
            <a:ext cx="6980853" cy="4272001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B4E144CD-9E84-A97E-D837-FF98495D645D}"/>
              </a:ext>
            </a:extLst>
          </p:cNvPr>
          <p:cNvSpPr txBox="1"/>
          <p:nvPr/>
        </p:nvSpPr>
        <p:spPr>
          <a:xfrm>
            <a:off x="8186369" y="2690336"/>
            <a:ext cx="2975026" cy="92333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both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AFP and PIVKA-II show a progressive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decline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from baseline.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C5230004-3DBC-0DEF-7D20-E225CD4C9298}"/>
              </a:ext>
            </a:extLst>
          </p:cNvPr>
          <p:cNvSpPr txBox="1"/>
          <p:nvPr/>
        </p:nvSpPr>
        <p:spPr>
          <a:xfrm>
            <a:off x="1509786" y="1918937"/>
            <a:ext cx="245372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───  </a:t>
            </a:r>
            <a:r>
              <a:rPr lang="it-IT" sz="1400" dirty="0">
                <a:latin typeface="Calibri" panose="020F0502020204030204" pitchFamily="34" charset="0"/>
                <a:cs typeface="Calibri" panose="020F0502020204030204" pitchFamily="34" charset="0"/>
              </a:rPr>
              <a:t>AFP </a:t>
            </a:r>
            <a:r>
              <a:rPr lang="it-IT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- -   </a:t>
            </a:r>
            <a:r>
              <a:rPr lang="it-IT" sz="1400" dirty="0">
                <a:latin typeface="Calibri" panose="020F0502020204030204" pitchFamily="34" charset="0"/>
                <a:cs typeface="Calibri" panose="020F0502020204030204" pitchFamily="34" charset="0"/>
              </a:rPr>
              <a:t>AFP Non-</a:t>
            </a:r>
            <a:r>
              <a:rPr lang="it-IT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400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───  </a:t>
            </a:r>
            <a:r>
              <a:rPr lang="it-IT" sz="1400" dirty="0">
                <a:latin typeface="Calibri" panose="020F0502020204030204" pitchFamily="34" charset="0"/>
                <a:cs typeface="Calibri" panose="020F0502020204030204" pitchFamily="34" charset="0"/>
              </a:rPr>
              <a:t>PIVKA-II </a:t>
            </a:r>
            <a:r>
              <a:rPr lang="it-IT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400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- -</a:t>
            </a:r>
            <a:r>
              <a:rPr lang="it-IT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it-IT" sz="1400" dirty="0">
                <a:latin typeface="Calibri" panose="020F0502020204030204" pitchFamily="34" charset="0"/>
                <a:cs typeface="Calibri" panose="020F0502020204030204" pitchFamily="34" charset="0"/>
              </a:rPr>
              <a:t>PIVKA-II Non-</a:t>
            </a:r>
            <a:r>
              <a:rPr lang="it-IT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81177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2AB56D-320A-DF13-3D6C-6E3400CECC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264E3235-4AB1-37B1-9481-22EB57F62B3F}"/>
              </a:ext>
            </a:extLst>
          </p:cNvPr>
          <p:cNvSpPr txBox="1">
            <a:spLocks/>
          </p:cNvSpPr>
          <p:nvPr/>
        </p:nvSpPr>
        <p:spPr>
          <a:xfrm>
            <a:off x="562536" y="1178151"/>
            <a:ext cx="11066929" cy="662781"/>
          </a:xfrm>
          <a:prstGeom prst="rect">
            <a:avLst/>
          </a:prstGeom>
        </p:spPr>
        <p:txBody>
          <a:bodyPr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distinct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biphasic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PIVKA-II pattern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emerges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under TKI therapy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DD34C321-FC8A-4252-C591-5C0CFFC8FA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7179"/>
          <a:stretch>
            <a:fillRect/>
          </a:stretch>
        </p:blipFill>
        <p:spPr>
          <a:xfrm>
            <a:off x="375944" y="1632517"/>
            <a:ext cx="6089177" cy="5039215"/>
          </a:xfrm>
          <a:prstGeom prst="rect">
            <a:avLst/>
          </a:prstGeom>
        </p:spPr>
      </p:pic>
      <p:sp>
        <p:nvSpPr>
          <p:cNvPr id="8" name="Ovale 7">
            <a:extLst>
              <a:ext uri="{FF2B5EF4-FFF2-40B4-BE49-F238E27FC236}">
                <a16:creationId xmlns:a16="http://schemas.microsoft.com/office/drawing/2014/main" id="{D5215415-451E-4F1E-45FB-06F74981EA0F}"/>
              </a:ext>
            </a:extLst>
          </p:cNvPr>
          <p:cNvSpPr/>
          <p:nvPr/>
        </p:nvSpPr>
        <p:spPr>
          <a:xfrm>
            <a:off x="3482897" y="4424968"/>
            <a:ext cx="423334" cy="491067"/>
          </a:xfrm>
          <a:prstGeom prst="ellipse">
            <a:avLst/>
          </a:prstGeom>
          <a:noFill/>
          <a:ln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952200B2-21F3-7510-4146-44015BF19E7B}"/>
              </a:ext>
            </a:extLst>
          </p:cNvPr>
          <p:cNvSpPr txBox="1"/>
          <p:nvPr/>
        </p:nvSpPr>
        <p:spPr>
          <a:xfrm>
            <a:off x="3121021" y="2972022"/>
            <a:ext cx="1849060" cy="584775"/>
          </a:xfrm>
          <a:prstGeom prst="rect">
            <a:avLst/>
          </a:prstGeom>
          <a:noFill/>
          <a:ln>
            <a:solidFill>
              <a:srgbClr val="205E75"/>
            </a:solidFill>
          </a:ln>
        </p:spPr>
        <p:txBody>
          <a:bodyPr wrap="square" rtlCol="0">
            <a:spAutoFit/>
          </a:bodyPr>
          <a:lstStyle/>
          <a:p>
            <a:r>
              <a:rPr lang="it-IT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Early</a:t>
            </a:r>
            <a:r>
              <a:rPr lang="it-IT" sz="1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increase</a:t>
            </a:r>
            <a:r>
              <a:rPr lang="it-IT" sz="1600" b="1" dirty="0">
                <a:latin typeface="Calibri" panose="020F0502020204030204" pitchFamily="34" charset="0"/>
                <a:cs typeface="Calibri" panose="020F0502020204030204" pitchFamily="34" charset="0"/>
              </a:rPr>
              <a:t> ≠ treatment </a:t>
            </a:r>
            <a:r>
              <a:rPr lang="it-IT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failure</a:t>
            </a:r>
            <a:endParaRPr lang="it-IT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2" name="Connettore diritto a freccia 11">
            <a:extLst>
              <a:ext uri="{FF2B5EF4-FFF2-40B4-BE49-F238E27FC236}">
                <a16:creationId xmlns:a16="http://schemas.microsoft.com/office/drawing/2014/main" id="{C7CC3A1B-A79E-7C65-503D-F2B9E020A14D}"/>
              </a:ext>
            </a:extLst>
          </p:cNvPr>
          <p:cNvCxnSpPr>
            <a:cxnSpLocks/>
          </p:cNvCxnSpPr>
          <p:nvPr/>
        </p:nvCxnSpPr>
        <p:spPr>
          <a:xfrm>
            <a:off x="3718693" y="3636943"/>
            <a:ext cx="1683" cy="769434"/>
          </a:xfrm>
          <a:prstGeom prst="straightConnector1">
            <a:avLst/>
          </a:prstGeom>
          <a:ln w="38100">
            <a:solidFill>
              <a:srgbClr val="205E75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1B83B442-C1DE-C77E-B0AF-482574D42E7A}"/>
              </a:ext>
            </a:extLst>
          </p:cNvPr>
          <p:cNvSpPr txBox="1"/>
          <p:nvPr/>
        </p:nvSpPr>
        <p:spPr>
          <a:xfrm>
            <a:off x="8295896" y="2271173"/>
            <a:ext cx="2659970" cy="1323439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PIVKA-II shows an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early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increase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followed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by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response-dependent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divergence</a:t>
            </a:r>
            <a:endParaRPr lang="it-IT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0E0FD8B8-941F-5598-C3C0-D5D84071DFF6}"/>
              </a:ext>
            </a:extLst>
          </p:cNvPr>
          <p:cNvSpPr txBox="1"/>
          <p:nvPr/>
        </p:nvSpPr>
        <p:spPr>
          <a:xfrm>
            <a:off x="7392386" y="5017069"/>
            <a:ext cx="4466989" cy="707886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The key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not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the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value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at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1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month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but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the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trajectory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over time.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C3933EF7-AA9A-5E92-711D-944DCBC1DC28}"/>
              </a:ext>
            </a:extLst>
          </p:cNvPr>
          <p:cNvSpPr txBox="1"/>
          <p:nvPr/>
        </p:nvSpPr>
        <p:spPr>
          <a:xfrm>
            <a:off x="966809" y="1842544"/>
            <a:ext cx="245372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───  </a:t>
            </a:r>
            <a:r>
              <a:rPr lang="it-IT" sz="1400" dirty="0">
                <a:latin typeface="Calibri" panose="020F0502020204030204" pitchFamily="34" charset="0"/>
                <a:cs typeface="Calibri" panose="020F0502020204030204" pitchFamily="34" charset="0"/>
              </a:rPr>
              <a:t>AFP </a:t>
            </a:r>
            <a:r>
              <a:rPr lang="it-IT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- -   </a:t>
            </a:r>
            <a:r>
              <a:rPr lang="it-IT" sz="1400" dirty="0">
                <a:latin typeface="Calibri" panose="020F0502020204030204" pitchFamily="34" charset="0"/>
                <a:cs typeface="Calibri" panose="020F0502020204030204" pitchFamily="34" charset="0"/>
              </a:rPr>
              <a:t>AFP Non-</a:t>
            </a:r>
            <a:r>
              <a:rPr lang="it-IT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400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───  </a:t>
            </a:r>
            <a:r>
              <a:rPr lang="it-IT" sz="1400" dirty="0">
                <a:latin typeface="Calibri" panose="020F0502020204030204" pitchFamily="34" charset="0"/>
                <a:cs typeface="Calibri" panose="020F0502020204030204" pitchFamily="34" charset="0"/>
              </a:rPr>
              <a:t>PIVKA-II </a:t>
            </a:r>
            <a:r>
              <a:rPr lang="it-IT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400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- -</a:t>
            </a:r>
            <a:r>
              <a:rPr lang="it-IT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it-IT" sz="1400" dirty="0">
                <a:latin typeface="Calibri" panose="020F0502020204030204" pitchFamily="34" charset="0"/>
                <a:cs typeface="Calibri" panose="020F0502020204030204" pitchFamily="34" charset="0"/>
              </a:rPr>
              <a:t>PIVKA-II Non-</a:t>
            </a:r>
            <a:r>
              <a:rPr lang="it-IT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5261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  <p:bldP spid="9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0C927F-318A-FD6B-F292-AF616EB270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3EB3D71B-3E81-6E3E-92A6-9F0E89E637AE}"/>
              </a:ext>
            </a:extLst>
          </p:cNvPr>
          <p:cNvSpPr txBox="1">
            <a:spLocks/>
          </p:cNvSpPr>
          <p:nvPr/>
        </p:nvSpPr>
        <p:spPr>
          <a:xfrm>
            <a:off x="562536" y="1178151"/>
            <a:ext cx="11066929" cy="662781"/>
          </a:xfrm>
          <a:prstGeom prst="rect">
            <a:avLst/>
          </a:prstGeom>
        </p:spPr>
        <p:txBody>
          <a:bodyPr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Biological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basis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early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PIVKA-II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increase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under TKI therapy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B699A37-2DF7-EAAC-BF67-FCAB188BD5FA}"/>
              </a:ext>
            </a:extLst>
          </p:cNvPr>
          <p:cNvSpPr txBox="1"/>
          <p:nvPr/>
        </p:nvSpPr>
        <p:spPr>
          <a:xfrm>
            <a:off x="1114270" y="1840931"/>
            <a:ext cx="3634128" cy="40011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Normal</a:t>
            </a:r>
            <a:r>
              <a:rPr lang="it-IT" sz="20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Hepatocyte</a:t>
            </a:r>
            <a:endParaRPr lang="it-IT" sz="2000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BF577F4-EAE0-1369-D5F0-2CF0154D012C}"/>
              </a:ext>
            </a:extLst>
          </p:cNvPr>
          <p:cNvSpPr txBox="1"/>
          <p:nvPr/>
        </p:nvSpPr>
        <p:spPr>
          <a:xfrm>
            <a:off x="1114270" y="2409336"/>
            <a:ext cx="3634127" cy="40011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Adequate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O</a:t>
            </a:r>
            <a:r>
              <a:rPr lang="it-IT" sz="20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 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supply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2B2F265-E6D0-D04E-57C9-4234B5F95CB7}"/>
              </a:ext>
            </a:extLst>
          </p:cNvPr>
          <p:cNvSpPr txBox="1"/>
          <p:nvPr/>
        </p:nvSpPr>
        <p:spPr>
          <a:xfrm>
            <a:off x="1157072" y="3010112"/>
            <a:ext cx="3591325" cy="40011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Vitamin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K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uptake</a:t>
            </a:r>
            <a:endParaRPr lang="it-IT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4E66F6F7-8F26-113F-0CB7-4AA9700D0A70}"/>
              </a:ext>
            </a:extLst>
          </p:cNvPr>
          <p:cNvSpPr txBox="1"/>
          <p:nvPr/>
        </p:nvSpPr>
        <p:spPr>
          <a:xfrm>
            <a:off x="1114270" y="3610888"/>
            <a:ext cx="3634127" cy="40011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l-GR" sz="2000" dirty="0">
                <a:latin typeface="Calibri" panose="020F0502020204030204" pitchFamily="34" charset="0"/>
                <a:cs typeface="Calibri" panose="020F0502020204030204" pitchFamily="34" charset="0"/>
              </a:rPr>
              <a:t>γ-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carboxylation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prothrombin</a:t>
            </a:r>
            <a:endParaRPr lang="it-IT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47A3AF70-7D1D-E8B5-8F4A-5D4D4C2255EB}"/>
              </a:ext>
            </a:extLst>
          </p:cNvPr>
          <p:cNvSpPr txBox="1"/>
          <p:nvPr/>
        </p:nvSpPr>
        <p:spPr>
          <a:xfrm>
            <a:off x="1114270" y="4211664"/>
            <a:ext cx="3634127" cy="40011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Normal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prothrombin</a:t>
            </a:r>
            <a:endParaRPr lang="it-IT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14AB3864-0802-2945-E76A-DEA1FA6727B3}"/>
              </a:ext>
            </a:extLst>
          </p:cNvPr>
          <p:cNvSpPr txBox="1"/>
          <p:nvPr/>
        </p:nvSpPr>
        <p:spPr>
          <a:xfrm>
            <a:off x="6820802" y="1840931"/>
            <a:ext cx="4808660" cy="40011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Hepatocyte</a:t>
            </a:r>
            <a:r>
              <a:rPr lang="it-IT" sz="20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under TKI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E4C59197-C21C-7A3D-25A4-A239A06FEB2F}"/>
              </a:ext>
            </a:extLst>
          </p:cNvPr>
          <p:cNvSpPr txBox="1"/>
          <p:nvPr/>
        </p:nvSpPr>
        <p:spPr>
          <a:xfrm>
            <a:off x="6820802" y="2409336"/>
            <a:ext cx="4808661" cy="40008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VEGFR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inhibition</a:t>
            </a:r>
            <a:endParaRPr lang="it-IT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47AA5115-02BA-F8D0-8A5E-0B7E119EAEAE}"/>
              </a:ext>
            </a:extLst>
          </p:cNvPr>
          <p:cNvSpPr txBox="1"/>
          <p:nvPr/>
        </p:nvSpPr>
        <p:spPr>
          <a:xfrm>
            <a:off x="6820801" y="3028890"/>
            <a:ext cx="4808663" cy="40011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Vessel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pruning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it-IT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sublethal</a:t>
            </a:r>
            <a:r>
              <a:rPr lang="it-IT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hypoxic</a:t>
            </a:r>
            <a:r>
              <a:rPr lang="it-IT" sz="2000" b="1" dirty="0">
                <a:latin typeface="Calibri" panose="020F0502020204030204" pitchFamily="34" charset="0"/>
                <a:cs typeface="Calibri" panose="020F0502020204030204" pitchFamily="34" charset="0"/>
              </a:rPr>
              <a:t> stress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2D2731CF-82F9-ACB8-18B8-027D879AA399}"/>
              </a:ext>
            </a:extLst>
          </p:cNvPr>
          <p:cNvSpPr txBox="1"/>
          <p:nvPr/>
        </p:nvSpPr>
        <p:spPr>
          <a:xfrm>
            <a:off x="6820803" y="3632529"/>
            <a:ext cx="4808660" cy="40011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↓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Vitamin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K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uptake</a:t>
            </a:r>
            <a:endParaRPr lang="it-IT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EAA43F8F-F6D0-9A8C-A142-F9E7F722AE57}"/>
              </a:ext>
            </a:extLst>
          </p:cNvPr>
          <p:cNvSpPr txBox="1"/>
          <p:nvPr/>
        </p:nvSpPr>
        <p:spPr>
          <a:xfrm>
            <a:off x="6820802" y="4211664"/>
            <a:ext cx="4808660" cy="40011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Impaired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l-GR" sz="2000" dirty="0">
                <a:latin typeface="Calibri" panose="020F0502020204030204" pitchFamily="34" charset="0"/>
                <a:cs typeface="Calibri" panose="020F0502020204030204" pitchFamily="34" charset="0"/>
              </a:rPr>
              <a:t>γ-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carboxylation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prothrombin</a:t>
            </a:r>
            <a:endParaRPr lang="it-IT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A34F8FDE-7231-29B5-9368-7B84CD8F2F14}"/>
              </a:ext>
            </a:extLst>
          </p:cNvPr>
          <p:cNvSpPr txBox="1"/>
          <p:nvPr/>
        </p:nvSpPr>
        <p:spPr>
          <a:xfrm>
            <a:off x="6820803" y="4831245"/>
            <a:ext cx="4808659" cy="40011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PIVKA-II</a:t>
            </a:r>
          </a:p>
        </p:txBody>
      </p:sp>
      <p:sp>
        <p:nvSpPr>
          <p:cNvPr id="21" name="Freccia circolare a destra 20">
            <a:extLst>
              <a:ext uri="{FF2B5EF4-FFF2-40B4-BE49-F238E27FC236}">
                <a16:creationId xmlns:a16="http://schemas.microsoft.com/office/drawing/2014/main" id="{1E9538B3-7B13-D106-50CA-1ED7E22409FA}"/>
              </a:ext>
            </a:extLst>
          </p:cNvPr>
          <p:cNvSpPr/>
          <p:nvPr/>
        </p:nvSpPr>
        <p:spPr>
          <a:xfrm>
            <a:off x="769434" y="2486730"/>
            <a:ext cx="344836" cy="619554"/>
          </a:xfrm>
          <a:prstGeom prst="curvedRightArrow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2" name="Freccia circolare a destra 21">
            <a:extLst>
              <a:ext uri="{FF2B5EF4-FFF2-40B4-BE49-F238E27FC236}">
                <a16:creationId xmlns:a16="http://schemas.microsoft.com/office/drawing/2014/main" id="{4C01B5C1-E2F2-81CB-DB47-BC434CCCB2FC}"/>
              </a:ext>
            </a:extLst>
          </p:cNvPr>
          <p:cNvSpPr/>
          <p:nvPr/>
        </p:nvSpPr>
        <p:spPr>
          <a:xfrm>
            <a:off x="803788" y="3167762"/>
            <a:ext cx="344836" cy="619554"/>
          </a:xfrm>
          <a:prstGeom prst="curvedRightArrow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3" name="Freccia circolare a destra 22">
            <a:extLst>
              <a:ext uri="{FF2B5EF4-FFF2-40B4-BE49-F238E27FC236}">
                <a16:creationId xmlns:a16="http://schemas.microsoft.com/office/drawing/2014/main" id="{0F2102F4-1230-BF38-D408-E2850BECE9BA}"/>
              </a:ext>
            </a:extLst>
          </p:cNvPr>
          <p:cNvSpPr/>
          <p:nvPr/>
        </p:nvSpPr>
        <p:spPr>
          <a:xfrm>
            <a:off x="763870" y="3889958"/>
            <a:ext cx="344836" cy="619554"/>
          </a:xfrm>
          <a:prstGeom prst="curvedRightArrow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4" name="Freccia circolare a destra 23">
            <a:extLst>
              <a:ext uri="{FF2B5EF4-FFF2-40B4-BE49-F238E27FC236}">
                <a16:creationId xmlns:a16="http://schemas.microsoft.com/office/drawing/2014/main" id="{D5E86B68-9D63-E0DE-B5E7-4D279CBEC190}"/>
              </a:ext>
            </a:extLst>
          </p:cNvPr>
          <p:cNvSpPr/>
          <p:nvPr/>
        </p:nvSpPr>
        <p:spPr>
          <a:xfrm>
            <a:off x="6475966" y="2522215"/>
            <a:ext cx="344836" cy="619554"/>
          </a:xfrm>
          <a:prstGeom prst="curvedRightArrow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5" name="Freccia circolare a destra 24">
            <a:extLst>
              <a:ext uri="{FF2B5EF4-FFF2-40B4-BE49-F238E27FC236}">
                <a16:creationId xmlns:a16="http://schemas.microsoft.com/office/drawing/2014/main" id="{17A53ACC-D066-853D-7C6A-241B9CFD93CC}"/>
              </a:ext>
            </a:extLst>
          </p:cNvPr>
          <p:cNvSpPr/>
          <p:nvPr/>
        </p:nvSpPr>
        <p:spPr>
          <a:xfrm>
            <a:off x="6452695" y="3197634"/>
            <a:ext cx="344836" cy="619554"/>
          </a:xfrm>
          <a:prstGeom prst="curvedRightArrow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6" name="Freccia circolare a destra 25">
            <a:extLst>
              <a:ext uri="{FF2B5EF4-FFF2-40B4-BE49-F238E27FC236}">
                <a16:creationId xmlns:a16="http://schemas.microsoft.com/office/drawing/2014/main" id="{317C8920-4F50-59DB-AAD7-861AEE395452}"/>
              </a:ext>
            </a:extLst>
          </p:cNvPr>
          <p:cNvSpPr/>
          <p:nvPr/>
        </p:nvSpPr>
        <p:spPr>
          <a:xfrm>
            <a:off x="6451264" y="4543741"/>
            <a:ext cx="344836" cy="619554"/>
          </a:xfrm>
          <a:prstGeom prst="curvedRightArrow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60EF8CA7-1C95-F944-924F-5A1A50744182}"/>
              </a:ext>
            </a:extLst>
          </p:cNvPr>
          <p:cNvSpPr/>
          <p:nvPr/>
        </p:nvSpPr>
        <p:spPr>
          <a:xfrm>
            <a:off x="2102332" y="5518985"/>
            <a:ext cx="7987336" cy="1183094"/>
          </a:xfrm>
          <a:prstGeom prst="rect">
            <a:avLst/>
          </a:prstGeom>
          <a:solidFill>
            <a:schemeClr val="bg1"/>
          </a:solidFill>
          <a:ln w="254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it-IT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Why</a:t>
            </a:r>
            <a:r>
              <a:rPr lang="it-IT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does</a:t>
            </a:r>
            <a:r>
              <a:rPr lang="it-IT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PIVKA-II </a:t>
            </a:r>
            <a:r>
              <a:rPr lang="it-IT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</a:t>
            </a:r>
            <a:r>
              <a:rPr lang="it-IT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increase</a:t>
            </a:r>
            <a:r>
              <a:rPr lang="it-IT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with bevacizumab?</a:t>
            </a:r>
          </a:p>
          <a:p>
            <a:pPr algn="ctr">
              <a:lnSpc>
                <a:spcPct val="150000"/>
              </a:lnSpc>
            </a:pP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VEGF-Ab 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neutralization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→ 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vascular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normalization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pruning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)→ 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hypoxic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stress</a:t>
            </a:r>
          </a:p>
          <a:p>
            <a:pPr algn="ctr">
              <a:lnSpc>
                <a:spcPct val="150000"/>
              </a:lnSpc>
            </a:pP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early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PIVKA-II </a:t>
            </a:r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increase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  <p:sp>
        <p:nvSpPr>
          <p:cNvPr id="28" name="Freccia circolare a destra 27">
            <a:extLst>
              <a:ext uri="{FF2B5EF4-FFF2-40B4-BE49-F238E27FC236}">
                <a16:creationId xmlns:a16="http://schemas.microsoft.com/office/drawing/2014/main" id="{17A1D1EC-3B7A-32A6-F318-1D9B8544DC8A}"/>
              </a:ext>
            </a:extLst>
          </p:cNvPr>
          <p:cNvSpPr/>
          <p:nvPr/>
        </p:nvSpPr>
        <p:spPr>
          <a:xfrm>
            <a:off x="6456416" y="3859275"/>
            <a:ext cx="344836" cy="619554"/>
          </a:xfrm>
          <a:prstGeom prst="curvedRightArrow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6618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3DB063-67DA-EDD5-E0BB-86FB5BB21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547E3EFA-4729-ED38-B97C-DAE1486EC5AD}"/>
              </a:ext>
            </a:extLst>
          </p:cNvPr>
          <p:cNvSpPr txBox="1">
            <a:spLocks/>
          </p:cNvSpPr>
          <p:nvPr/>
        </p:nvSpPr>
        <p:spPr>
          <a:xfrm>
            <a:off x="562536" y="1178151"/>
            <a:ext cx="11066929" cy="662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Conclusions</a:t>
            </a:r>
            <a:endParaRPr lang="it-IT" sz="3600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CD774155-FABA-1D12-F378-290A49901E77}"/>
              </a:ext>
            </a:extLst>
          </p:cNvPr>
          <p:cNvSpPr txBox="1"/>
          <p:nvPr/>
        </p:nvSpPr>
        <p:spPr>
          <a:xfrm>
            <a:off x="496746" y="1853312"/>
            <a:ext cx="1119850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Our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proof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-of-concept-study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suggests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that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on treatment AFP and PIVKA-II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kinetics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may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provide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interesting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biological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information and an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earlier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prediction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of anti-HCC therapy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response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AFP and PIVKA-II show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complementary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patterns: AFP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reflects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tumor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burden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reduction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while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PIVKA-II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captures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vascular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biological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modulation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Under TKI therapy, an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early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PIVKA-II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increase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may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occur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even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should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not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be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misinterpreted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treatment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failure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These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findings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require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validation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larger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prospective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cohorts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63117744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B410C-039E-A275-927B-E1A9D0580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>
            <a:extLst>
              <a:ext uri="{FF2B5EF4-FFF2-40B4-BE49-F238E27FC236}">
                <a16:creationId xmlns:a16="http://schemas.microsoft.com/office/drawing/2014/main" id="{0E3A8BBC-5654-5B6D-9424-DF4393771B24}"/>
              </a:ext>
            </a:extLst>
          </p:cNvPr>
          <p:cNvSpPr txBox="1">
            <a:spLocks/>
          </p:cNvSpPr>
          <p:nvPr/>
        </p:nvSpPr>
        <p:spPr>
          <a:xfrm>
            <a:off x="562535" y="3097609"/>
            <a:ext cx="11066929" cy="662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Thank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for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attention</a:t>
            </a:r>
            <a:endParaRPr lang="it-IT" sz="3600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75771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103140" y="1466143"/>
            <a:ext cx="99857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AFP and PIVKA-II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monthly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dynamics in HCC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patients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undergoing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locoregional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systemic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therapies: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implication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for an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earlier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identification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endParaRPr lang="it-IT" sz="3600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it-IT" sz="3600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/>
            <a:endParaRPr lang="it-IT" sz="3600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E93BAF2-374C-DEF2-63C9-054D7A218A7C}"/>
              </a:ext>
            </a:extLst>
          </p:cNvPr>
          <p:cNvSpPr txBox="1"/>
          <p:nvPr/>
        </p:nvSpPr>
        <p:spPr>
          <a:xfrm>
            <a:off x="1103140" y="3821334"/>
            <a:ext cx="10438372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2200" b="1" u="sng" dirty="0" err="1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F</a:t>
            </a:r>
            <a:r>
              <a:rPr lang="it-IT" sz="2200" b="1" u="sng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. Damone¹</a:t>
            </a:r>
            <a:r>
              <a:rPr lang="it-IT" sz="2200" b="1" u="sng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,2</a:t>
            </a:r>
            <a:r>
              <a:rPr lang="it-IT" sz="22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, P. Colombatto¹, G. Ricco¹, </a:t>
            </a:r>
            <a:r>
              <a:rPr lang="it-IT" sz="2200" dirty="0" err="1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F</a:t>
            </a:r>
            <a:r>
              <a:rPr lang="it-IT" sz="22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. Oliveri¹, V. Romagnoli¹, D. Cavallone¹, A. Pinna</a:t>
            </a:r>
            <a:r>
              <a:rPr lang="it-IT" sz="22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1</a:t>
            </a:r>
            <a:r>
              <a:rPr lang="it-IT" sz="22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, G. Petralli</a:t>
            </a:r>
            <a:r>
              <a:rPr lang="it-IT" sz="22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1</a:t>
            </a:r>
            <a:r>
              <a:rPr lang="it-IT" sz="22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, </a:t>
            </a:r>
            <a:r>
              <a:rPr lang="it-IT" sz="2200" dirty="0" err="1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F</a:t>
            </a:r>
            <a:r>
              <a:rPr lang="it-IT" sz="22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. Bonino³ and M.R. Brunetto¹</a:t>
            </a:r>
            <a:r>
              <a:rPr lang="it-IT" sz="22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,4</a:t>
            </a:r>
          </a:p>
          <a:p>
            <a:pPr>
              <a:defRPr/>
            </a:pPr>
            <a:endParaRPr lang="en-GB" sz="2400" dirty="0">
              <a:latin typeface="Calibri" pitchFamily="34" charset="0"/>
              <a:ea typeface="ＭＳ Ｐゴシック" pitchFamily="-112" charset="-128"/>
              <a:cs typeface="Calibri" pitchFamily="34" charset="0"/>
            </a:endParaRPr>
          </a:p>
          <a:p>
            <a:pPr>
              <a:defRPr/>
            </a:pPr>
            <a:r>
              <a:rPr lang="en-US" sz="20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1</a:t>
            </a:r>
            <a:r>
              <a:rPr lang="en-US" sz="2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Hepatology Unit, University Hospital of Pisa, Pisa, Italy; </a:t>
            </a:r>
          </a:p>
          <a:p>
            <a:pPr>
              <a:defRPr/>
            </a:pPr>
            <a:r>
              <a:rPr lang="en-US" sz="20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2</a:t>
            </a:r>
            <a:r>
              <a:rPr lang="en-US" sz="2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Center for Applied Medical Research, University of Navarra, Pamplona, Spain; </a:t>
            </a:r>
          </a:p>
          <a:p>
            <a:pPr>
              <a:defRPr/>
            </a:pPr>
            <a:r>
              <a:rPr lang="en-US" sz="20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3</a:t>
            </a:r>
            <a:r>
              <a:rPr lang="en-US" sz="2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Biostructure and Bioimaging Institute, National Research Council , Napoli, Italy;</a:t>
            </a:r>
          </a:p>
          <a:p>
            <a:pPr>
              <a:defRPr/>
            </a:pPr>
            <a:r>
              <a:rPr lang="it-IT" sz="20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Department of Clinical and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Experimental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Medicine, University of Pisa, Pisa,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Italy</a:t>
            </a:r>
            <a:endParaRPr lang="it-IT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C54F7C-E647-BB8E-7EC3-ABADC4454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D84FD967-9D68-F0FA-003D-64870E947E05}"/>
              </a:ext>
            </a:extLst>
          </p:cNvPr>
          <p:cNvSpPr txBox="1"/>
          <p:nvPr/>
        </p:nvSpPr>
        <p:spPr>
          <a:xfrm>
            <a:off x="1930400" y="6248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F45CABE3-AC03-A42D-870F-5DBD2B4DF235}"/>
              </a:ext>
            </a:extLst>
          </p:cNvPr>
          <p:cNvSpPr txBox="1">
            <a:spLocks/>
          </p:cNvSpPr>
          <p:nvPr/>
        </p:nvSpPr>
        <p:spPr>
          <a:xfrm>
            <a:off x="562536" y="1042687"/>
            <a:ext cx="11066929" cy="662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Conflict</a:t>
            </a:r>
            <a:r>
              <a:rPr lang="it-IT" sz="3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it-IT" sz="3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interest</a:t>
            </a:r>
            <a:endParaRPr lang="it-IT" sz="3200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91669E7-CAD7-41D4-71F5-E5BBCC9FE4EE}"/>
              </a:ext>
            </a:extLst>
          </p:cNvPr>
          <p:cNvSpPr txBox="1"/>
          <p:nvPr/>
        </p:nvSpPr>
        <p:spPr>
          <a:xfrm>
            <a:off x="4493942" y="3244334"/>
            <a:ext cx="2604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I </a:t>
            </a:r>
            <a:r>
              <a:rPr lang="it-IT" dirty="0" err="1"/>
              <a:t>have</a:t>
            </a:r>
            <a:r>
              <a:rPr lang="it-IT" dirty="0"/>
              <a:t> </a:t>
            </a:r>
            <a:r>
              <a:rPr lang="it-IT" dirty="0" err="1"/>
              <a:t>nothing</a:t>
            </a:r>
            <a:r>
              <a:rPr lang="it-IT" dirty="0"/>
              <a:t> to </a:t>
            </a:r>
            <a:r>
              <a:rPr lang="it-IT" dirty="0" err="1"/>
              <a:t>declare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665739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87A4F3C8-95A7-8E61-E97D-9538323AA63A}"/>
              </a:ext>
            </a:extLst>
          </p:cNvPr>
          <p:cNvSpPr txBox="1">
            <a:spLocks/>
          </p:cNvSpPr>
          <p:nvPr/>
        </p:nvSpPr>
        <p:spPr>
          <a:xfrm>
            <a:off x="562536" y="1178151"/>
            <a:ext cx="11066929" cy="662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Why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early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response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assessment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challenging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HCC?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04071AE-88BE-6B90-CFD6-7033CBB22DC1}"/>
              </a:ext>
            </a:extLst>
          </p:cNvPr>
          <p:cNvSpPr txBox="1"/>
          <p:nvPr/>
        </p:nvSpPr>
        <p:spPr>
          <a:xfrm>
            <a:off x="490575" y="2112421"/>
            <a:ext cx="3786957" cy="263315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Imaging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First </a:t>
            </a:r>
            <a:r>
              <a:rPr lang="it-IT" b="1" dirty="0" err="1">
                <a:latin typeface="Calibri" panose="020F0502020204030204" pitchFamily="34" charset="0"/>
                <a:cs typeface="Calibri" panose="020F0502020204030204" pitchFamily="34" charset="0"/>
              </a:rPr>
              <a:t>mRECIST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dirty="0" err="1">
                <a:latin typeface="Calibri" panose="020F0502020204030204" pitchFamily="34" charset="0"/>
                <a:cs typeface="Calibri" panose="020F0502020204030204" pitchFamily="34" charset="0"/>
              </a:rPr>
              <a:t>assessment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: </a:t>
            </a:r>
          </a:p>
          <a:p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     6-12 weeks </a:t>
            </a:r>
          </a:p>
          <a:p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 err="1">
                <a:latin typeface="Calibri" panose="020F0502020204030204" pitchFamily="34" charset="0"/>
                <a:cs typeface="Calibri" panose="020F0502020204030204" pitchFamily="34" charset="0"/>
              </a:rPr>
              <a:t>Necrosis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 ≠ immediate size </a:t>
            </a:r>
            <a:r>
              <a:rPr lang="it-IT" b="1" dirty="0" err="1">
                <a:latin typeface="Calibri" panose="020F0502020204030204" pitchFamily="34" charset="0"/>
                <a:cs typeface="Calibri" panose="020F0502020204030204" pitchFamily="34" charset="0"/>
              </a:rPr>
              <a:t>reduction</a:t>
            </a: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Treatment-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related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imaging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changes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can </a:t>
            </a:r>
            <a:r>
              <a:rPr lang="it-IT" b="1" dirty="0" err="1">
                <a:latin typeface="Calibri" panose="020F0502020204030204" pitchFamily="34" charset="0"/>
                <a:cs typeface="Calibri" panose="020F0502020204030204" pitchFamily="34" charset="0"/>
              </a:rPr>
              <a:t>confound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dirty="0" err="1">
                <a:latin typeface="Calibri" panose="020F0502020204030204" pitchFamily="34" charset="0"/>
                <a:cs typeface="Calibri" panose="020F0502020204030204" pitchFamily="34" charset="0"/>
              </a:rPr>
              <a:t>response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dirty="0" err="1">
                <a:latin typeface="Calibri" panose="020F0502020204030204" pitchFamily="34" charset="0"/>
                <a:cs typeface="Calibri" panose="020F0502020204030204" pitchFamily="34" charset="0"/>
              </a:rPr>
              <a:t>evaluation</a:t>
            </a: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5DC8C09-5B2B-D358-F8BF-1B3CEE4F0BDE}"/>
              </a:ext>
            </a:extLst>
          </p:cNvPr>
          <p:cNvSpPr txBox="1"/>
          <p:nvPr/>
        </p:nvSpPr>
        <p:spPr>
          <a:xfrm>
            <a:off x="8436469" y="2120950"/>
            <a:ext cx="3264958" cy="2616101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Clinical Impact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Ineffective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therapy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continuation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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dirty="0" err="1">
                <a:latin typeface="Calibri" panose="020F0502020204030204" pitchFamily="34" charset="0"/>
                <a:cs typeface="Calibri" panose="020F0502020204030204" pitchFamily="34" charset="0"/>
              </a:rPr>
              <a:t>liver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dirty="0" err="1">
                <a:latin typeface="Calibri" panose="020F0502020204030204" pitchFamily="34" charset="0"/>
                <a:cs typeface="Calibri" panose="020F0502020204030204" pitchFamily="34" charset="0"/>
              </a:rPr>
              <a:t>function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dirty="0" err="1">
                <a:latin typeface="Calibri" panose="020F0502020204030204" pitchFamily="34" charset="0"/>
                <a:cs typeface="Calibri" panose="020F0502020204030204" pitchFamily="34" charset="0"/>
              </a:rPr>
              <a:t>deterioration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Delayed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detection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of non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response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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stage </a:t>
            </a:r>
            <a:r>
              <a:rPr lang="it-IT" b="1" dirty="0" err="1">
                <a:latin typeface="Calibri" panose="020F0502020204030204" pitchFamily="34" charset="0"/>
                <a:cs typeface="Calibri" panose="020F0502020204030204" pitchFamily="34" charset="0"/>
              </a:rPr>
              <a:t>migration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 (new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vascular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invasion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metastases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77894FE-A410-13C2-A2EA-24E49B0E32B4}"/>
              </a:ext>
            </a:extLst>
          </p:cNvPr>
          <p:cNvSpPr txBox="1"/>
          <p:nvPr/>
        </p:nvSpPr>
        <p:spPr>
          <a:xfrm>
            <a:off x="4724521" y="2120950"/>
            <a:ext cx="3264958" cy="2616101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Biology</a:t>
            </a:r>
            <a:endParaRPr lang="it-IT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Tumor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biological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changes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occur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it-IT" b="1" dirty="0" err="1">
                <a:latin typeface="Calibri" panose="020F0502020204030204" pitchFamily="34" charset="0"/>
                <a:cs typeface="Calibri" panose="020F0502020204030204" pitchFamily="34" charset="0"/>
              </a:rPr>
              <a:t>within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 days to weeks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Serologic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response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it-IT" b="1" dirty="0" err="1">
                <a:latin typeface="Calibri" panose="020F0502020204030204" pitchFamily="34" charset="0"/>
                <a:cs typeface="Calibri" panose="020F0502020204030204" pitchFamily="34" charset="0"/>
              </a:rPr>
              <a:t>available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dirty="0" err="1">
                <a:latin typeface="Calibri" panose="020F0502020204030204" pitchFamily="34" charset="0"/>
                <a:cs typeface="Calibri" panose="020F0502020204030204" pitchFamily="34" charset="0"/>
              </a:rPr>
              <a:t>earlier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than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radiographic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response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correlates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with OS</a:t>
            </a:r>
          </a:p>
          <a:p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D6CEF8A5-4CD9-0C49-4FB9-3AB75F0E976D}"/>
              </a:ext>
            </a:extLst>
          </p:cNvPr>
          <p:cNvSpPr txBox="1"/>
          <p:nvPr/>
        </p:nvSpPr>
        <p:spPr>
          <a:xfrm>
            <a:off x="1981200" y="5679849"/>
            <a:ext cx="82295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400" b="1" u="sng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</a:t>
            </a:r>
            <a:r>
              <a:rPr lang="it-IT" sz="2400" b="1" u="sng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b="1" u="sng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need</a:t>
            </a:r>
            <a:r>
              <a:rPr lang="it-IT" sz="2400" b="1" u="sng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b="1" u="sng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earlier</a:t>
            </a:r>
            <a:r>
              <a:rPr lang="it-IT" sz="2400" b="1" u="sng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b="1" u="sng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biological</a:t>
            </a:r>
            <a:r>
              <a:rPr lang="it-IT" sz="2400" b="1" u="sng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b="1" u="sng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signals</a:t>
            </a:r>
            <a:r>
              <a:rPr lang="it-IT" sz="2400" b="1" u="sng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to guide treatment </a:t>
            </a:r>
            <a:r>
              <a:rPr lang="it-IT" sz="2400" b="1" u="sng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decisions</a:t>
            </a:r>
            <a:endParaRPr lang="it-IT" sz="2400" b="1" u="sng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AE3345-A528-92A7-E25D-6307E1E4EA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CEA7A101-A9D1-A860-239B-9EE337D5C9FF}"/>
              </a:ext>
            </a:extLst>
          </p:cNvPr>
          <p:cNvSpPr txBox="1">
            <a:spLocks/>
          </p:cNvSpPr>
          <p:nvPr/>
        </p:nvSpPr>
        <p:spPr>
          <a:xfrm>
            <a:off x="562536" y="1178151"/>
            <a:ext cx="11066929" cy="662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AFP and PIVKA-II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reflect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distinct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tumor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biology</a:t>
            </a:r>
            <a:endParaRPr lang="it-IT" sz="3600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0E22BEA4-A22B-A58D-625C-FDBF05124B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170149"/>
              </p:ext>
            </p:extLst>
          </p:nvPr>
        </p:nvGraphicFramePr>
        <p:xfrm>
          <a:off x="3121187" y="2114700"/>
          <a:ext cx="5949627" cy="262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2235">
                  <a:extLst>
                    <a:ext uri="{9D8B030D-6E8A-4147-A177-3AD203B41FA5}">
                      <a16:colId xmlns:a16="http://schemas.microsoft.com/office/drawing/2014/main" val="2709425192"/>
                    </a:ext>
                  </a:extLst>
                </a:gridCol>
                <a:gridCol w="2987392">
                  <a:extLst>
                    <a:ext uri="{9D8B030D-6E8A-4147-A177-3AD203B41FA5}">
                      <a16:colId xmlns:a16="http://schemas.microsoft.com/office/drawing/2014/main" val="2938625676"/>
                    </a:ext>
                  </a:extLst>
                </a:gridCol>
              </a:tblGrid>
              <a:tr h="657150">
                <a:tc>
                  <a:txBody>
                    <a:bodyPr/>
                    <a:lstStyle/>
                    <a:p>
                      <a:pPr algn="ctr"/>
                      <a:r>
                        <a:rPr lang="it-IT" sz="24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AFP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>
                          <a:solidFill>
                            <a:srgbClr val="205E7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PIVKA-II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1637327"/>
                  </a:ext>
                </a:extLst>
              </a:tr>
              <a:tr h="657150">
                <a:tc>
                  <a:txBody>
                    <a:bodyPr/>
                    <a:lstStyle/>
                    <a:p>
                      <a:pPr marL="0" indent="0" algn="ctr">
                        <a:buClr>
                          <a:srgbClr val="FF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it-IT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Oncofetal</a:t>
                      </a:r>
                      <a:r>
                        <a:rPr lang="it-IT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it-IT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Protein</a:t>
                      </a:r>
                      <a:endParaRPr lang="it-IT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Clr>
                          <a:srgbClr val="205E75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it-IT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Abnormal</a:t>
                      </a:r>
                      <a:r>
                        <a:rPr lang="it-IT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it-IT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prothrombin</a:t>
                      </a:r>
                      <a:endParaRPr lang="it-IT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7367677"/>
                  </a:ext>
                </a:extLst>
              </a:tr>
              <a:tr h="657150">
                <a:tc>
                  <a:txBody>
                    <a:bodyPr/>
                    <a:lstStyle/>
                    <a:p>
                      <a:pPr marL="0" indent="0" algn="ctr">
                        <a:buClr>
                          <a:srgbClr val="FF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it-IT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Tumor</a:t>
                      </a:r>
                      <a:r>
                        <a:rPr lang="it-IT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burden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Clr>
                          <a:srgbClr val="205E75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it-IT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Tumor</a:t>
                      </a:r>
                      <a:r>
                        <a:rPr lang="it-IT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it-IT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vascularity</a:t>
                      </a:r>
                      <a:endParaRPr lang="it-IT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1838185"/>
                  </a:ext>
                </a:extLst>
              </a:tr>
              <a:tr h="657150">
                <a:tc>
                  <a:txBody>
                    <a:bodyPr/>
                    <a:lstStyle/>
                    <a:p>
                      <a:pPr marL="0" indent="0" algn="ctr">
                        <a:buClr>
                          <a:srgbClr val="FF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it-IT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Tumor</a:t>
                      </a:r>
                      <a:r>
                        <a:rPr lang="it-IT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it-IT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proliferation</a:t>
                      </a:r>
                      <a:endParaRPr lang="it-IT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Clr>
                          <a:srgbClr val="205E75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it-IT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Hypoxia</a:t>
                      </a:r>
                      <a:r>
                        <a:rPr lang="it-IT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 </a:t>
                      </a:r>
                      <a:r>
                        <a:rPr lang="it-IT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neoangiogenesis</a:t>
                      </a:r>
                      <a:endParaRPr lang="it-IT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2574276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id="{9A5FAE22-8AD7-81CE-5134-313BC4BCD17F}"/>
              </a:ext>
            </a:extLst>
          </p:cNvPr>
          <p:cNvSpPr txBox="1"/>
          <p:nvPr/>
        </p:nvSpPr>
        <p:spPr>
          <a:xfrm>
            <a:off x="1524880" y="5176434"/>
            <a:ext cx="914223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Different</a:t>
            </a:r>
            <a:r>
              <a:rPr lang="it-IT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biological</a:t>
            </a:r>
            <a:r>
              <a:rPr lang="it-IT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signals</a:t>
            </a:r>
            <a:r>
              <a:rPr lang="it-IT" sz="2400" b="1" dirty="0">
                <a:latin typeface="Calibri" panose="020F0502020204030204" pitchFamily="34" charset="0"/>
                <a:cs typeface="Calibri" panose="020F0502020204030204" pitchFamily="34" charset="0"/>
              </a:rPr>
              <a:t> → </a:t>
            </a:r>
            <a:r>
              <a:rPr lang="it-IT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complementary</a:t>
            </a:r>
            <a:r>
              <a:rPr lang="it-IT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response</a:t>
            </a:r>
            <a:r>
              <a:rPr lang="it-IT" sz="2400" b="1" dirty="0">
                <a:latin typeface="Calibri" panose="020F0502020204030204" pitchFamily="34" charset="0"/>
                <a:cs typeface="Calibri" panose="020F0502020204030204" pitchFamily="34" charset="0"/>
              </a:rPr>
              <a:t> information</a:t>
            </a:r>
          </a:p>
          <a:p>
            <a:pPr algn="ctr"/>
            <a:endParaRPr lang="it-IT" sz="2400" b="1" u="sng" dirty="0" err="1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98035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6B54C6-81E4-4C63-1E20-3FECD5528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78B37E2-8775-E898-25FA-94489BC0ADC7}"/>
              </a:ext>
            </a:extLst>
          </p:cNvPr>
          <p:cNvSpPr txBox="1">
            <a:spLocks/>
          </p:cNvSpPr>
          <p:nvPr/>
        </p:nvSpPr>
        <p:spPr>
          <a:xfrm>
            <a:off x="263265" y="1218340"/>
            <a:ext cx="11629465" cy="662781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Aim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the Study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5ADADF5C-75A8-D659-363B-69E58B8F94AD}"/>
              </a:ext>
            </a:extLst>
          </p:cNvPr>
          <p:cNvSpPr/>
          <p:nvPr/>
        </p:nvSpPr>
        <p:spPr>
          <a:xfrm>
            <a:off x="1003654" y="2851124"/>
            <a:ext cx="10184692" cy="1729646"/>
          </a:xfrm>
          <a:prstGeom prst="rect">
            <a:avLst/>
          </a:prstGeom>
          <a:solidFill>
            <a:srgbClr val="F6F8F9"/>
          </a:solidFill>
          <a:ln w="254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4320"/>
              </a:lnSpc>
            </a:pPr>
            <a:r>
              <a:rPr lang="it-IT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it-IT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explore</a:t>
            </a:r>
            <a:r>
              <a:rPr lang="it-IT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whether</a:t>
            </a:r>
            <a:r>
              <a:rPr lang="it-IT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early</a:t>
            </a:r>
            <a:r>
              <a:rPr lang="it-IT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AFP and PIVKA-II </a:t>
            </a:r>
            <a:r>
              <a:rPr lang="it-IT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kinetics</a:t>
            </a:r>
            <a:r>
              <a:rPr lang="it-IT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can </a:t>
            </a:r>
            <a:r>
              <a:rPr lang="it-IT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predict</a:t>
            </a:r>
            <a:r>
              <a:rPr lang="it-IT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radiological</a:t>
            </a:r>
            <a:r>
              <a:rPr lang="it-IT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response</a:t>
            </a:r>
            <a:r>
              <a:rPr lang="it-IT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HCC </a:t>
            </a:r>
            <a:r>
              <a:rPr lang="it-IT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before</a:t>
            </a:r>
            <a:r>
              <a:rPr lang="it-IT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standard imaging </a:t>
            </a:r>
            <a:r>
              <a:rPr lang="it-IT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assessment</a:t>
            </a:r>
            <a:endParaRPr lang="it-IT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3646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DF195D-CD6F-16C3-5596-969B6D67EC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25A9220-A7B8-C23B-43F6-A37BA1B7FA8E}"/>
              </a:ext>
            </a:extLst>
          </p:cNvPr>
          <p:cNvSpPr txBox="1">
            <a:spLocks/>
          </p:cNvSpPr>
          <p:nvPr/>
        </p:nvSpPr>
        <p:spPr>
          <a:xfrm>
            <a:off x="3058161" y="1223778"/>
            <a:ext cx="6075678" cy="662781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Study design</a:t>
            </a:r>
          </a:p>
        </p:txBody>
      </p:sp>
      <p:sp>
        <p:nvSpPr>
          <p:cNvPr id="3" name="Rettangolo con angoli arrotondati 2">
            <a:extLst>
              <a:ext uri="{FF2B5EF4-FFF2-40B4-BE49-F238E27FC236}">
                <a16:creationId xmlns:a16="http://schemas.microsoft.com/office/drawing/2014/main" id="{3B3BC1BF-11EF-23D5-171C-6820590854AF}"/>
              </a:ext>
            </a:extLst>
          </p:cNvPr>
          <p:cNvSpPr/>
          <p:nvPr/>
        </p:nvSpPr>
        <p:spPr>
          <a:xfrm>
            <a:off x="3216738" y="1823552"/>
            <a:ext cx="5429573" cy="822241"/>
          </a:xfrm>
          <a:prstGeom prst="roundRect">
            <a:avLst>
              <a:gd name="adj" fmla="val 18286"/>
            </a:avLst>
          </a:prstGeom>
          <a:solidFill>
            <a:srgbClr val="F6F8F9"/>
          </a:solidFill>
          <a:ln w="127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42 HCC </a:t>
            </a:r>
            <a:r>
              <a:rPr lang="it-IT" sz="2400" b="1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patients</a:t>
            </a:r>
            <a:endParaRPr lang="it-IT" sz="2400" b="1" dirty="0">
              <a:solidFill>
                <a:srgbClr val="28282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DC8A1FB6-0D7D-F51C-B3CC-1A00898CE139}"/>
              </a:ext>
            </a:extLst>
          </p:cNvPr>
          <p:cNvSpPr/>
          <p:nvPr/>
        </p:nvSpPr>
        <p:spPr>
          <a:xfrm>
            <a:off x="3127569" y="3182357"/>
            <a:ext cx="5429573" cy="1289772"/>
          </a:xfrm>
          <a:prstGeom prst="roundRect">
            <a:avLst>
              <a:gd name="adj" fmla="val 18286"/>
            </a:avLst>
          </a:prstGeom>
          <a:solidFill>
            <a:srgbClr val="F6F8F9"/>
          </a:solidFill>
          <a:ln w="127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205E75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Treatments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Locoregional</a:t>
            </a: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 </a:t>
            </a:r>
            <a:r>
              <a:rPr kumimoji="0" lang="it-IT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TACE (8), TARE (7)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Systemic</a:t>
            </a:r>
            <a:r>
              <a:rPr lang="it-IT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it-IT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TKI (19), </a:t>
            </a:r>
            <a:r>
              <a:rPr lang="it-IT"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Atezo+Bev</a:t>
            </a:r>
            <a:r>
              <a:rPr lang="it-IT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(8)</a:t>
            </a:r>
            <a:endParaRPr kumimoji="0" lang="it-IT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6B487F3B-4EC6-B129-8FEC-C55FA80E82C0}"/>
              </a:ext>
            </a:extLst>
          </p:cNvPr>
          <p:cNvSpPr/>
          <p:nvPr/>
        </p:nvSpPr>
        <p:spPr>
          <a:xfrm>
            <a:off x="377329" y="5272666"/>
            <a:ext cx="5429573" cy="1459437"/>
          </a:xfrm>
          <a:prstGeom prst="roundRect">
            <a:avLst>
              <a:gd name="adj" fmla="val 18286"/>
            </a:avLst>
          </a:prstGeom>
          <a:solidFill>
            <a:srgbClr val="F6F8F9"/>
          </a:solidFill>
          <a:ln w="127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4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Radiological</a:t>
            </a:r>
            <a:r>
              <a:rPr lang="it-IT" sz="24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response</a:t>
            </a:r>
            <a:r>
              <a:rPr lang="it-IT" sz="24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*</a:t>
            </a:r>
            <a:endParaRPr kumimoji="0" lang="it-IT" sz="2400" b="1" i="0" u="none" strike="noStrike" kern="1200" cap="none" spc="0" normalizeH="0" baseline="0" noProof="0" dirty="0">
              <a:ln>
                <a:noFill/>
              </a:ln>
              <a:solidFill>
                <a:srgbClr val="205E75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Responders</a:t>
            </a: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 </a:t>
            </a:r>
            <a:r>
              <a:rPr kumimoji="0" lang="it-IT" sz="240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CR + PR, </a:t>
            </a:r>
            <a:r>
              <a:rPr kumimoji="0" lang="it-IT" sz="2400" i="0" u="none" strike="noStrike" kern="1200" cap="none" spc="0" normalizeH="0" baseline="0" noProof="0" dirty="0" err="1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</a:t>
            </a:r>
            <a:r>
              <a:rPr kumimoji="0" lang="it-IT" sz="240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=27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400" b="1" dirty="0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Non-</a:t>
            </a:r>
            <a:r>
              <a:rPr lang="it-IT" sz="2400" b="1" dirty="0" err="1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r>
              <a:rPr lang="it-IT" sz="2400" b="1" dirty="0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it-IT" sz="2400" dirty="0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SD+PD, </a:t>
            </a:r>
            <a:r>
              <a:rPr lang="it-IT" sz="2400" dirty="0" err="1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it-IT" sz="2400" dirty="0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=15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*</a:t>
            </a:r>
            <a:r>
              <a:rPr kumimoji="0" lang="it-IT" i="1" u="none" strike="noStrike" kern="1200" cap="none" spc="0" normalizeH="0" baseline="0" noProof="0" dirty="0" err="1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According</a:t>
            </a:r>
            <a:r>
              <a:rPr kumimoji="0" lang="it-IT" i="1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to </a:t>
            </a:r>
            <a:r>
              <a:rPr kumimoji="0" lang="it-IT" i="1" u="none" strike="noStrike" kern="1200" cap="none" spc="0" normalizeH="0" baseline="0" noProof="0" dirty="0" err="1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mRECIST</a:t>
            </a:r>
            <a:r>
              <a:rPr kumimoji="0" lang="it-IT" i="1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it-IT" i="1" u="none" strike="noStrike" kern="1200" cap="none" spc="0" normalizeH="0" baseline="0" noProof="0" dirty="0" err="1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criteria</a:t>
            </a:r>
            <a:endParaRPr kumimoji="0" lang="it-IT" i="1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DD9B00CF-FA9C-8CDD-5A7D-0688AA937BC9}"/>
              </a:ext>
            </a:extLst>
          </p:cNvPr>
          <p:cNvSpPr/>
          <p:nvPr/>
        </p:nvSpPr>
        <p:spPr>
          <a:xfrm>
            <a:off x="6184231" y="5272666"/>
            <a:ext cx="5630440" cy="1459437"/>
          </a:xfrm>
          <a:prstGeom prst="roundRect">
            <a:avLst>
              <a:gd name="adj" fmla="val 18286"/>
            </a:avLst>
          </a:prstGeom>
          <a:solidFill>
            <a:srgbClr val="F6F8F9"/>
          </a:solidFill>
          <a:ln w="127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205E75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Biomarkers</a:t>
            </a: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205E75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monitoring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AFP and PIVKA-II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i="0" u="none" strike="noStrike" kern="1200" cap="none" spc="0" normalizeH="0" baseline="0" noProof="0" dirty="0" err="1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Timepoint</a:t>
            </a:r>
            <a:r>
              <a:rPr kumimoji="0" lang="it-IT" sz="240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 Baseline, 1 </a:t>
            </a:r>
            <a:r>
              <a:rPr kumimoji="0" lang="it-IT" sz="2400" i="0" u="none" strike="noStrike" kern="1200" cap="none" spc="0" normalizeH="0" baseline="0" noProof="0" dirty="0" err="1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month</a:t>
            </a:r>
            <a:r>
              <a:rPr kumimoji="0" lang="it-IT" sz="240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, 3 </a:t>
            </a:r>
            <a:r>
              <a:rPr kumimoji="0" lang="it-IT" sz="2400" i="0" u="none" strike="noStrike" kern="1200" cap="none" spc="0" normalizeH="0" baseline="0" noProof="0" dirty="0" err="1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months</a:t>
            </a:r>
            <a:endParaRPr kumimoji="0" lang="it-IT" sz="240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Freccia giù 10">
            <a:extLst>
              <a:ext uri="{FF2B5EF4-FFF2-40B4-BE49-F238E27FC236}">
                <a16:creationId xmlns:a16="http://schemas.microsoft.com/office/drawing/2014/main" id="{4936CF41-5C30-4902-299F-A698C8EA39BB}"/>
              </a:ext>
            </a:extLst>
          </p:cNvPr>
          <p:cNvSpPr/>
          <p:nvPr/>
        </p:nvSpPr>
        <p:spPr>
          <a:xfrm>
            <a:off x="5910470" y="2698075"/>
            <a:ext cx="185530" cy="432000"/>
          </a:xfrm>
          <a:prstGeom prst="downArrow">
            <a:avLst/>
          </a:prstGeom>
          <a:solidFill>
            <a:srgbClr val="F6F8F9"/>
          </a:solidFill>
          <a:ln w="28575">
            <a:solidFill>
              <a:srgbClr val="205E75">
                <a:alpha val="8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Freccia giù 12">
            <a:extLst>
              <a:ext uri="{FF2B5EF4-FFF2-40B4-BE49-F238E27FC236}">
                <a16:creationId xmlns:a16="http://schemas.microsoft.com/office/drawing/2014/main" id="{F13ED563-F9C7-6B11-7190-F2E85D06A8E4}"/>
              </a:ext>
            </a:extLst>
          </p:cNvPr>
          <p:cNvSpPr/>
          <p:nvPr/>
        </p:nvSpPr>
        <p:spPr>
          <a:xfrm>
            <a:off x="3962400" y="4536671"/>
            <a:ext cx="184348" cy="671453"/>
          </a:xfrm>
          <a:prstGeom prst="downArrow">
            <a:avLst/>
          </a:prstGeom>
          <a:solidFill>
            <a:srgbClr val="F6F8F9"/>
          </a:solidFill>
          <a:ln w="28575">
            <a:solidFill>
              <a:srgbClr val="205E75">
                <a:alpha val="8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Freccia giù 14">
            <a:extLst>
              <a:ext uri="{FF2B5EF4-FFF2-40B4-BE49-F238E27FC236}">
                <a16:creationId xmlns:a16="http://schemas.microsoft.com/office/drawing/2014/main" id="{7E2F9419-19D0-936A-42C9-14614A428E51}"/>
              </a:ext>
            </a:extLst>
          </p:cNvPr>
          <p:cNvSpPr/>
          <p:nvPr/>
        </p:nvSpPr>
        <p:spPr>
          <a:xfrm>
            <a:off x="7215809" y="4536671"/>
            <a:ext cx="184348" cy="671453"/>
          </a:xfrm>
          <a:prstGeom prst="downArrow">
            <a:avLst/>
          </a:prstGeom>
          <a:solidFill>
            <a:srgbClr val="F6F8F9"/>
          </a:solidFill>
          <a:ln w="28575">
            <a:solidFill>
              <a:srgbClr val="205E75">
                <a:alpha val="8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327875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90A7B-D95D-B8DB-8D11-701A5F9A8C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07797A37-EA54-3A5C-38FC-9FAF99C4FF62}"/>
              </a:ext>
            </a:extLst>
          </p:cNvPr>
          <p:cNvSpPr txBox="1">
            <a:spLocks/>
          </p:cNvSpPr>
          <p:nvPr/>
        </p:nvSpPr>
        <p:spPr>
          <a:xfrm>
            <a:off x="562536" y="1178151"/>
            <a:ext cx="11066929" cy="662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Results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overall biomarker dynamics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55A30797-4A3E-4E67-15BA-A60FBBE5664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629" r="15158"/>
          <a:stretch>
            <a:fillRect/>
          </a:stretch>
        </p:blipFill>
        <p:spPr>
          <a:xfrm>
            <a:off x="296954" y="1840932"/>
            <a:ext cx="5355523" cy="3176137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B65757F1-D078-314C-8061-C2DE0A1927B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629" r="15158"/>
          <a:stretch>
            <a:fillRect/>
          </a:stretch>
        </p:blipFill>
        <p:spPr>
          <a:xfrm>
            <a:off x="6275988" y="1840932"/>
            <a:ext cx="5355523" cy="3176137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CC1B3C50-64D2-3C17-9273-931F555F96B4}"/>
              </a:ext>
            </a:extLst>
          </p:cNvPr>
          <p:cNvSpPr txBox="1"/>
          <p:nvPr/>
        </p:nvSpPr>
        <p:spPr>
          <a:xfrm>
            <a:off x="1016628" y="5360777"/>
            <a:ext cx="2671950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AFP </a:t>
            </a:r>
            <a:r>
              <a:rPr lang="el-GR" b="1" dirty="0">
                <a:latin typeface="Calibri" panose="020F0502020204030204" pitchFamily="34" charset="0"/>
                <a:cs typeface="Calibri" panose="020F0502020204030204" pitchFamily="34" charset="0"/>
              </a:rPr>
              <a:t>Δ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BL–3M:</a:t>
            </a:r>
            <a:b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: –83%</a:t>
            </a:r>
            <a:b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Non-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: +81.8%</a:t>
            </a:r>
            <a:b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&lt; 0.001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025FBC1F-8972-548A-AF5E-D2382A25F701}"/>
              </a:ext>
            </a:extLst>
          </p:cNvPr>
          <p:cNvSpPr txBox="1"/>
          <p:nvPr/>
        </p:nvSpPr>
        <p:spPr>
          <a:xfrm>
            <a:off x="6096000" y="5356681"/>
            <a:ext cx="2671950" cy="1200329"/>
          </a:xfrm>
          <a:prstGeom prst="rect">
            <a:avLst/>
          </a:prstGeom>
          <a:noFill/>
          <a:ln>
            <a:solidFill>
              <a:srgbClr val="205E75"/>
            </a:solidFill>
          </a:ln>
        </p:spPr>
        <p:txBody>
          <a:bodyPr wrap="square" rtlCol="0">
            <a:spAutoFit/>
          </a:bodyPr>
          <a:lstStyle/>
          <a:p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PIVKA-II </a:t>
            </a:r>
            <a:r>
              <a:rPr lang="el-GR" b="1" dirty="0">
                <a:latin typeface="Calibri" panose="020F0502020204030204" pitchFamily="34" charset="0"/>
                <a:cs typeface="Calibri" panose="020F0502020204030204" pitchFamily="34" charset="0"/>
              </a:rPr>
              <a:t>Δ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BL–1M:</a:t>
            </a:r>
            <a:b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: –55%</a:t>
            </a:r>
            <a:b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Non-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: +155%</a:t>
            </a:r>
            <a:b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= 0.001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BC88D575-DBA6-490B-F46D-0F8BF03F8151}"/>
              </a:ext>
            </a:extLst>
          </p:cNvPr>
          <p:cNvSpPr txBox="1"/>
          <p:nvPr/>
        </p:nvSpPr>
        <p:spPr>
          <a:xfrm>
            <a:off x="9219904" y="5356681"/>
            <a:ext cx="2488876" cy="1200329"/>
          </a:xfrm>
          <a:prstGeom prst="rect">
            <a:avLst/>
          </a:prstGeom>
          <a:noFill/>
          <a:ln>
            <a:solidFill>
              <a:srgbClr val="205E75"/>
            </a:solidFill>
          </a:ln>
        </p:spPr>
        <p:txBody>
          <a:bodyPr wrap="square" rtlCol="0">
            <a:spAutoFit/>
          </a:bodyPr>
          <a:lstStyle/>
          <a:p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PIVKA-II </a:t>
            </a:r>
            <a:r>
              <a:rPr lang="el-GR" b="1" dirty="0">
                <a:latin typeface="Calibri" panose="020F0502020204030204" pitchFamily="34" charset="0"/>
                <a:cs typeface="Calibri" panose="020F0502020204030204" pitchFamily="34" charset="0"/>
              </a:rPr>
              <a:t>Δ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BL–3M:</a:t>
            </a:r>
            <a:b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: –71%</a:t>
            </a:r>
            <a:b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Non-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: +173%</a:t>
            </a:r>
            <a:b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&lt; 0.001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9A2FEFAB-6F66-8697-9C4F-AF4D15FEF60E}"/>
              </a:ext>
            </a:extLst>
          </p:cNvPr>
          <p:cNvSpPr txBox="1"/>
          <p:nvPr/>
        </p:nvSpPr>
        <p:spPr>
          <a:xfrm>
            <a:off x="1325423" y="1995878"/>
            <a:ext cx="553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AFP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9201C0F0-F527-AA1C-CF98-9EC42FFF466A}"/>
              </a:ext>
            </a:extLst>
          </p:cNvPr>
          <p:cNvSpPr txBox="1"/>
          <p:nvPr/>
        </p:nvSpPr>
        <p:spPr>
          <a:xfrm>
            <a:off x="7010400" y="1995878"/>
            <a:ext cx="960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PIVKA-II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AC726BE4-4A42-30C0-DAEA-CC60EAF0A928}"/>
              </a:ext>
            </a:extLst>
          </p:cNvPr>
          <p:cNvSpPr txBox="1"/>
          <p:nvPr/>
        </p:nvSpPr>
        <p:spPr>
          <a:xfrm>
            <a:off x="896469" y="2332908"/>
            <a:ext cx="24537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───  </a:t>
            </a:r>
            <a:r>
              <a:rPr lang="it-IT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- -   </a:t>
            </a:r>
            <a:r>
              <a:rPr lang="it-IT" sz="1400" dirty="0">
                <a:latin typeface="Calibri" panose="020F0502020204030204" pitchFamily="34" charset="0"/>
                <a:cs typeface="Calibri" panose="020F0502020204030204" pitchFamily="34" charset="0"/>
              </a:rPr>
              <a:t>Non-</a:t>
            </a:r>
            <a:r>
              <a:rPr lang="it-IT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0225684E-00FA-4B78-8553-452A491B051C}"/>
              </a:ext>
            </a:extLst>
          </p:cNvPr>
          <p:cNvSpPr txBox="1"/>
          <p:nvPr/>
        </p:nvSpPr>
        <p:spPr>
          <a:xfrm>
            <a:off x="6833095" y="2333127"/>
            <a:ext cx="2276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─── </a:t>
            </a:r>
            <a:r>
              <a:rPr lang="it-IT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400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- -</a:t>
            </a:r>
            <a:r>
              <a:rPr lang="it-IT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it-IT" sz="1400" dirty="0">
                <a:latin typeface="Calibri" panose="020F0502020204030204" pitchFamily="34" charset="0"/>
                <a:cs typeface="Calibri" panose="020F0502020204030204" pitchFamily="34" charset="0"/>
              </a:rPr>
              <a:t>Non-</a:t>
            </a:r>
            <a:r>
              <a:rPr lang="it-IT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99888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EE5A1-A886-9D8D-E131-D3910A189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3C8F054C-B21D-A8F7-2C25-B331A5CAAD3B}"/>
              </a:ext>
            </a:extLst>
          </p:cNvPr>
          <p:cNvSpPr txBox="1">
            <a:spLocks/>
          </p:cNvSpPr>
          <p:nvPr/>
        </p:nvSpPr>
        <p:spPr>
          <a:xfrm>
            <a:off x="562536" y="1178151"/>
            <a:ext cx="11066929" cy="662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Locoregional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therapies: biomarker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kinetics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by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response</a:t>
            </a:r>
            <a:endParaRPr lang="it-IT" sz="3600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2979E723-2755-DF26-C8D4-3E16B0C617D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4918" b="-1"/>
          <a:stretch>
            <a:fillRect/>
          </a:stretch>
        </p:blipFill>
        <p:spPr>
          <a:xfrm>
            <a:off x="415948" y="1995878"/>
            <a:ext cx="7772400" cy="4163555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4DF31828-84B7-BAA2-9286-D592C7D40A98}"/>
              </a:ext>
            </a:extLst>
          </p:cNvPr>
          <p:cNvSpPr txBox="1"/>
          <p:nvPr/>
        </p:nvSpPr>
        <p:spPr>
          <a:xfrm>
            <a:off x="9001748" y="2951922"/>
            <a:ext cx="2975026" cy="147732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Early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concordant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biomarker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decline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characterizes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whereas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non-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show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heterogeneous</a:t>
            </a:r>
            <a:r>
              <a:rPr lang="it-IT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 err="1">
                <a:latin typeface="Calibri" panose="020F0502020204030204" pitchFamily="34" charset="0"/>
                <a:cs typeface="Calibri" panose="020F0502020204030204" pitchFamily="34" charset="0"/>
              </a:rPr>
              <a:t>kynetics</a:t>
            </a: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94FD32AB-4BBC-7E87-F275-35C57303A556}"/>
              </a:ext>
            </a:extLst>
          </p:cNvPr>
          <p:cNvSpPr txBox="1"/>
          <p:nvPr/>
        </p:nvSpPr>
        <p:spPr>
          <a:xfrm>
            <a:off x="1325423" y="1995878"/>
            <a:ext cx="651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TACE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580AF9E5-AA49-0F29-C70E-B5179171DB53}"/>
              </a:ext>
            </a:extLst>
          </p:cNvPr>
          <p:cNvSpPr txBox="1"/>
          <p:nvPr/>
        </p:nvSpPr>
        <p:spPr>
          <a:xfrm>
            <a:off x="5202330" y="1995878"/>
            <a:ext cx="661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TARE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991603C-860E-098D-CD91-7AA9D824F41A}"/>
              </a:ext>
            </a:extLst>
          </p:cNvPr>
          <p:cNvSpPr txBox="1"/>
          <p:nvPr/>
        </p:nvSpPr>
        <p:spPr>
          <a:xfrm>
            <a:off x="1431727" y="2521035"/>
            <a:ext cx="245372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───  </a:t>
            </a:r>
            <a:r>
              <a:rPr lang="it-IT" sz="1400" dirty="0">
                <a:latin typeface="Calibri" panose="020F0502020204030204" pitchFamily="34" charset="0"/>
                <a:cs typeface="Calibri" panose="020F0502020204030204" pitchFamily="34" charset="0"/>
              </a:rPr>
              <a:t>AFP </a:t>
            </a:r>
            <a:r>
              <a:rPr lang="it-IT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- -   </a:t>
            </a:r>
            <a:r>
              <a:rPr lang="it-IT" sz="1400" dirty="0">
                <a:latin typeface="Calibri" panose="020F0502020204030204" pitchFamily="34" charset="0"/>
                <a:cs typeface="Calibri" panose="020F0502020204030204" pitchFamily="34" charset="0"/>
              </a:rPr>
              <a:t>AFP Non-</a:t>
            </a:r>
            <a:r>
              <a:rPr lang="it-IT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400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───  </a:t>
            </a:r>
            <a:r>
              <a:rPr lang="it-IT" sz="1400" dirty="0">
                <a:latin typeface="Calibri" panose="020F0502020204030204" pitchFamily="34" charset="0"/>
                <a:cs typeface="Calibri" panose="020F0502020204030204" pitchFamily="34" charset="0"/>
              </a:rPr>
              <a:t>PIVKA-II </a:t>
            </a:r>
            <a:r>
              <a:rPr lang="it-IT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400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- -</a:t>
            </a:r>
            <a:r>
              <a:rPr lang="it-IT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it-IT" sz="1400" dirty="0">
                <a:latin typeface="Calibri" panose="020F0502020204030204" pitchFamily="34" charset="0"/>
                <a:cs typeface="Calibri" panose="020F0502020204030204" pitchFamily="34" charset="0"/>
              </a:rPr>
              <a:t>PIVKA-II Non-</a:t>
            </a:r>
            <a:r>
              <a:rPr lang="it-IT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responders</a:t>
            </a:r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03230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54B8EB1F7D4C548815799738C16CD3E" ma:contentTypeVersion="16" ma:contentTypeDescription="Creare un nuovo documento." ma:contentTypeScope="" ma:versionID="b1860c07062a9c2bb567dba0b59a5813">
  <xsd:schema xmlns:xsd="http://www.w3.org/2001/XMLSchema" xmlns:xs="http://www.w3.org/2001/XMLSchema" xmlns:p="http://schemas.microsoft.com/office/2006/metadata/properties" xmlns:ns2="b934695d-6d59-47cb-9bc6-ef2744814942" xmlns:ns3="f70c1c7b-6bd2-4b23-9196-49f108f9542b" targetNamespace="http://schemas.microsoft.com/office/2006/metadata/properties" ma:root="true" ma:fieldsID="f0aa954e5c95a8a789fc5497fdf9b99d" ns2:_="" ns3:_="">
    <xsd:import namespace="b934695d-6d59-47cb-9bc6-ef2744814942"/>
    <xsd:import namespace="f70c1c7b-6bd2-4b23-9196-49f108f954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4695d-6d59-47cb-9bc6-ef2744814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 immagine" ma:readOnly="false" ma:fieldId="{5cf76f15-5ced-4ddc-b409-7134ff3c332f}" ma:taxonomyMulti="true" ma:sspId="fb33fc36-108e-4a3e-b8e4-c453ad425a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c1c7b-6bd2-4b23-9196-49f108f9542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72d58c8-bed2-4bd1-a16a-deab8ffe68a7}" ma:internalName="TaxCatchAll" ma:showField="CatchAllData" ma:web="f70c1c7b-6bd2-4b23-9196-49f108f954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0c1c7b-6bd2-4b23-9196-49f108f9542b" xsi:nil="true"/>
    <lcf76f155ced4ddcb4097134ff3c332f xmlns="b934695d-6d59-47cb-9bc6-ef2744814942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2480DF5-2599-49C5-8D04-E842662112B5}"/>
</file>

<file path=customXml/itemProps2.xml><?xml version="1.0" encoding="utf-8"?>
<ds:datastoreItem xmlns:ds="http://schemas.openxmlformats.org/officeDocument/2006/customXml" ds:itemID="{CF76175B-B823-4942-9C32-269F00B9EC09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b934695d-6d59-47cb-9bc6-ef2744814942"/>
    <ds:schemaRef ds:uri="f70c1c7b-6bd2-4b23-9196-49f108f9542b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2A5F276-347A-4CE9-9759-263CDFEA0A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3071</TotalTime>
  <Words>693</Words>
  <Application>Microsoft Office PowerPoint</Application>
  <PresentationFormat>Widescreen</PresentationFormat>
  <Paragraphs>109</Paragraphs>
  <Slides>14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7" baseType="lpstr">
      <vt:lpstr>Arial</vt:lpstr>
      <vt:lpstr>Calibri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Annarita Accardi</dc:creator>
  <cp:lastModifiedBy>visio</cp:lastModifiedBy>
  <cp:revision>160</cp:revision>
  <dcterms:created xsi:type="dcterms:W3CDTF">2025-02-03T13:31:41Z</dcterms:created>
  <dcterms:modified xsi:type="dcterms:W3CDTF">2026-04-18T06:58:15Z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0x010100454B8EB1F7D4C548815799738C16CD3E</vt:lpwstr>
  </property>
  <property fmtid="{D5CDD505-2E9C-101B-9397-08002B2CF9AE}" pid="3" name="MediaServiceImageTags">
    <vt:lpwstr/>
  </property>
</Properties>
</file>